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7" r:id="rId3"/>
    <p:sldId id="259" r:id="rId4"/>
    <p:sldId id="262" r:id="rId5"/>
    <p:sldId id="261" r:id="rId6"/>
    <p:sldId id="260" r:id="rId7"/>
    <p:sldId id="263" r:id="rId8"/>
    <p:sldId id="266" r:id="rId9"/>
    <p:sldId id="265" r:id="rId10"/>
    <p:sldId id="264" r:id="rId11"/>
    <p:sldId id="280" r:id="rId12"/>
    <p:sldId id="267" r:id="rId13"/>
    <p:sldId id="268" r:id="rId14"/>
    <p:sldId id="269" r:id="rId15"/>
    <p:sldId id="272" r:id="rId16"/>
    <p:sldId id="273" r:id="rId17"/>
    <p:sldId id="276" r:id="rId18"/>
    <p:sldId id="275" r:id="rId19"/>
    <p:sldId id="274" r:id="rId20"/>
    <p:sldId id="277" r:id="rId21"/>
    <p:sldId id="281" r:id="rId22"/>
    <p:sldId id="282" r:id="rId23"/>
    <p:sldId id="283" r:id="rId24"/>
    <p:sldId id="284" r:id="rId25"/>
    <p:sldId id="286" r:id="rId26"/>
    <p:sldId id="285" r:id="rId27"/>
    <p:sldId id="287" r:id="rId28"/>
    <p:sldId id="278" r:id="rId29"/>
    <p:sldId id="279" r:id="rId30"/>
    <p:sldId id="289" r:id="rId31"/>
    <p:sldId id="290" r:id="rId32"/>
    <p:sldId id="291" r:id="rId33"/>
    <p:sldId id="292"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2F34"/>
    <a:srgbClr val="F07F09"/>
    <a:srgbClr val="F6B26B"/>
    <a:srgbClr val="E57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p:scale>
          <a:sx n="75" d="100"/>
          <a:sy n="75" d="100"/>
        </p:scale>
        <p:origin x="52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3620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46161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100338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5741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492229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34316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5014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42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1247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66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0232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11/11/2020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1847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11/11/2020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44304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11/11/2020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061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753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029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FigureOut">
              <a:rPr lang="en-US" smtClean="0"/>
              <a:pPr/>
              <a:t>11/11/2020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650308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247780"/>
            <a:ext cx="7766936" cy="1646302"/>
          </a:xfrm>
        </p:spPr>
        <p:txBody>
          <a:bodyPr/>
          <a:lstStyle/>
          <a:p>
            <a:r>
              <a:rPr lang="en-US" dirty="0" smtClean="0">
                <a:solidFill>
                  <a:schemeClr val="accent2">
                    <a:lumMod val="75000"/>
                  </a:schemeClr>
                </a:solidFill>
              </a:rPr>
              <a:t>FLIGHT DELAY PREDICTION DATA SET</a:t>
            </a:r>
            <a:endParaRPr lang="en-IN" dirty="0">
              <a:solidFill>
                <a:schemeClr val="accent2">
                  <a:lumMod val="75000"/>
                </a:schemeClr>
              </a:solidFill>
            </a:endParaRPr>
          </a:p>
        </p:txBody>
      </p:sp>
      <p:sp>
        <p:nvSpPr>
          <p:cNvPr id="3" name="Subtitle 2"/>
          <p:cNvSpPr>
            <a:spLocks noGrp="1"/>
          </p:cNvSpPr>
          <p:nvPr>
            <p:ph type="subTitle" idx="1"/>
          </p:nvPr>
        </p:nvSpPr>
        <p:spPr/>
        <p:txBody>
          <a:bodyPr>
            <a:noAutofit/>
          </a:bodyPr>
          <a:lstStyle/>
          <a:p>
            <a:r>
              <a:rPr lang="en-IN" sz="2000" dirty="0" err="1"/>
              <a:t>Vihar</a:t>
            </a:r>
            <a:r>
              <a:rPr lang="en-IN" sz="2000" dirty="0"/>
              <a:t> </a:t>
            </a:r>
            <a:r>
              <a:rPr lang="en-IN" sz="2000" dirty="0" err="1" smtClean="0"/>
              <a:t>Devalla</a:t>
            </a:r>
            <a:r>
              <a:rPr lang="en-IN" sz="2000" dirty="0" smtClean="0"/>
              <a:t>  PES2UG19CS453</a:t>
            </a:r>
            <a:endParaRPr lang="en-IN" sz="2000" dirty="0"/>
          </a:p>
          <a:p>
            <a:r>
              <a:rPr lang="en-IN" sz="2000" dirty="0"/>
              <a:t>Toshani </a:t>
            </a:r>
            <a:r>
              <a:rPr lang="en-IN" sz="2000" dirty="0" smtClean="0"/>
              <a:t>Rungta  PES2UG19CS433</a:t>
            </a:r>
            <a:endParaRPr lang="en-IN" sz="2000" dirty="0"/>
          </a:p>
          <a:p>
            <a:r>
              <a:rPr lang="en-IN" sz="2000" dirty="0" err="1" smtClean="0"/>
              <a:t>Srinivasa</a:t>
            </a:r>
            <a:r>
              <a:rPr lang="en-IN" sz="2000" dirty="0" smtClean="0"/>
              <a:t> </a:t>
            </a:r>
            <a:r>
              <a:rPr lang="en-IN" sz="2000" dirty="0" err="1"/>
              <a:t>Raghavan</a:t>
            </a:r>
            <a:r>
              <a:rPr lang="en-IN" sz="2000" dirty="0"/>
              <a:t>	</a:t>
            </a:r>
            <a:r>
              <a:rPr lang="en-IN" sz="2000" dirty="0" smtClean="0"/>
              <a:t>PES2UG19CS407</a:t>
            </a:r>
          </a:p>
          <a:p>
            <a:r>
              <a:rPr lang="en-IN" sz="2000" dirty="0"/>
              <a:t>Syed Mohammad </a:t>
            </a:r>
            <a:r>
              <a:rPr lang="en-IN" sz="2000" dirty="0" smtClean="0"/>
              <a:t>Hussain  PES2UG19CS424</a:t>
            </a:r>
            <a:endParaRPr lang="en-IN" sz="2000" dirty="0"/>
          </a:p>
          <a:p>
            <a:endParaRPr lang="en-IN" sz="2000" dirty="0"/>
          </a:p>
        </p:txBody>
      </p:sp>
      <p:pic>
        <p:nvPicPr>
          <p:cNvPr id="5" name="Google Shape;100;p1"/>
          <p:cNvPicPr preferRelativeResize="0"/>
          <p:nvPr/>
        </p:nvPicPr>
        <p:blipFill rotWithShape="1">
          <a:blip r:embed="rId2">
            <a:alphaModFix/>
          </a:blip>
          <a:srcRect/>
          <a:stretch/>
        </p:blipFill>
        <p:spPr>
          <a:xfrm>
            <a:off x="347991" y="164064"/>
            <a:ext cx="3416300" cy="762000"/>
          </a:xfrm>
          <a:prstGeom prst="rect">
            <a:avLst/>
          </a:prstGeom>
          <a:noFill/>
          <a:ln>
            <a:noFill/>
          </a:ln>
        </p:spPr>
      </p:pic>
    </p:spTree>
    <p:extLst>
      <p:ext uri="{BB962C8B-B14F-4D97-AF65-F5344CB8AC3E}">
        <p14:creationId xmlns:p14="http://schemas.microsoft.com/office/powerpoint/2010/main" val="1133405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736" t="19051" r="45489" b="5220"/>
          <a:stretch/>
        </p:blipFill>
        <p:spPr>
          <a:xfrm>
            <a:off x="863600" y="2857500"/>
            <a:ext cx="4649620" cy="3898900"/>
          </a:xfrm>
          <a:prstGeom prst="rect">
            <a:avLst/>
          </a:prstGeom>
          <a:ln w="19050">
            <a:solidFill>
              <a:schemeClr val="tx1"/>
            </a:solidFill>
          </a:ln>
        </p:spPr>
      </p:pic>
      <p:pic>
        <p:nvPicPr>
          <p:cNvPr id="4" name="Picture 3"/>
          <p:cNvPicPr>
            <a:picLocks noChangeAspect="1"/>
          </p:cNvPicPr>
          <p:nvPr/>
        </p:nvPicPr>
        <p:blipFill rotWithShape="1">
          <a:blip r:embed="rId4"/>
          <a:srcRect l="6908" t="29634" r="18251" b="40733"/>
          <a:stretch/>
        </p:blipFill>
        <p:spPr>
          <a:xfrm>
            <a:off x="419100" y="1083762"/>
            <a:ext cx="7112000" cy="1583237"/>
          </a:xfrm>
          <a:prstGeom prst="rect">
            <a:avLst/>
          </a:prstGeom>
          <a:ln w="19050">
            <a:solidFill>
              <a:schemeClr val="tx1"/>
            </a:solidFill>
          </a:ln>
        </p:spPr>
      </p:pic>
      <p:sp>
        <p:nvSpPr>
          <p:cNvPr id="5" name="Rectangle 4"/>
          <p:cNvSpPr/>
          <p:nvPr/>
        </p:nvSpPr>
        <p:spPr>
          <a:xfrm>
            <a:off x="6417046" y="3955534"/>
            <a:ext cx="2024914" cy="584775"/>
          </a:xfrm>
          <a:prstGeom prst="rect">
            <a:avLst/>
          </a:prstGeom>
        </p:spPr>
        <p:txBody>
          <a:bodyPr wrap="none">
            <a:spAutoFit/>
          </a:bodyPr>
          <a:lstStyle/>
          <a:p>
            <a:pPr algn="ctr"/>
            <a:r>
              <a:rPr lang="en-US" sz="3200" dirty="0" smtClean="0">
                <a:solidFill>
                  <a:srgbClr val="8B2F34"/>
                </a:solidFill>
              </a:rPr>
              <a:t>Bar Graph</a:t>
            </a:r>
            <a:endParaRPr lang="en-IN" sz="3200" dirty="0">
              <a:solidFill>
                <a:srgbClr val="8B2F34"/>
              </a:solidFill>
            </a:endParaRPr>
          </a:p>
        </p:txBody>
      </p:sp>
    </p:spTree>
    <p:extLst>
      <p:ext uri="{BB962C8B-B14F-4D97-AF65-F5344CB8AC3E}">
        <p14:creationId xmlns:p14="http://schemas.microsoft.com/office/powerpoint/2010/main" val="1374234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4" name="Picture 3"/>
          <p:cNvPicPr>
            <a:picLocks noChangeAspect="1"/>
          </p:cNvPicPr>
          <p:nvPr/>
        </p:nvPicPr>
        <p:blipFill rotWithShape="1">
          <a:blip r:embed="rId3"/>
          <a:srcRect l="5322" t="18815" r="41919" b="6396"/>
          <a:stretch/>
        </p:blipFill>
        <p:spPr>
          <a:xfrm>
            <a:off x="571500" y="2654300"/>
            <a:ext cx="5067300" cy="4038600"/>
          </a:xfrm>
          <a:prstGeom prst="rect">
            <a:avLst/>
          </a:prstGeom>
          <a:ln w="19050">
            <a:solidFill>
              <a:schemeClr val="tx1"/>
            </a:solidFill>
          </a:ln>
        </p:spPr>
      </p:pic>
      <p:pic>
        <p:nvPicPr>
          <p:cNvPr id="5" name="Picture 4"/>
          <p:cNvPicPr>
            <a:picLocks noChangeAspect="1"/>
          </p:cNvPicPr>
          <p:nvPr/>
        </p:nvPicPr>
        <p:blipFill rotWithShape="1">
          <a:blip r:embed="rId4"/>
          <a:srcRect l="2872" t="52446" r="59443" b="24741"/>
          <a:stretch/>
        </p:blipFill>
        <p:spPr>
          <a:xfrm>
            <a:off x="571500" y="1206500"/>
            <a:ext cx="3619500" cy="1231900"/>
          </a:xfrm>
          <a:prstGeom prst="rect">
            <a:avLst/>
          </a:prstGeom>
          <a:ln w="19050">
            <a:solidFill>
              <a:schemeClr val="tx1"/>
            </a:solidFill>
          </a:ln>
        </p:spPr>
      </p:pic>
      <p:sp>
        <p:nvSpPr>
          <p:cNvPr id="6" name="Rectangle 5"/>
          <p:cNvSpPr/>
          <p:nvPr/>
        </p:nvSpPr>
        <p:spPr>
          <a:xfrm>
            <a:off x="6583693" y="1530062"/>
            <a:ext cx="1869423" cy="584775"/>
          </a:xfrm>
          <a:prstGeom prst="rect">
            <a:avLst/>
          </a:prstGeom>
        </p:spPr>
        <p:txBody>
          <a:bodyPr wrap="none">
            <a:spAutoFit/>
          </a:bodyPr>
          <a:lstStyle/>
          <a:p>
            <a:pPr algn="ctr"/>
            <a:r>
              <a:rPr lang="en-US" sz="3200" dirty="0" smtClean="0">
                <a:solidFill>
                  <a:srgbClr val="8B2F34"/>
                </a:solidFill>
              </a:rPr>
              <a:t>Pie Chart</a:t>
            </a:r>
            <a:endParaRPr lang="en-IN" sz="3200" dirty="0">
              <a:solidFill>
                <a:srgbClr val="8B2F34"/>
              </a:solidFill>
            </a:endParaRPr>
          </a:p>
        </p:txBody>
      </p:sp>
    </p:spTree>
    <p:extLst>
      <p:ext uri="{BB962C8B-B14F-4D97-AF65-F5344CB8AC3E}">
        <p14:creationId xmlns:p14="http://schemas.microsoft.com/office/powerpoint/2010/main" val="2828905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1212669"/>
            <a:ext cx="8596668" cy="1320800"/>
          </a:xfrm>
        </p:spPr>
        <p:txBody>
          <a:bodyPr/>
          <a:lstStyle/>
          <a:p>
            <a:r>
              <a:rPr lang="en-US" dirty="0" smtClean="0">
                <a:solidFill>
                  <a:srgbClr val="002060"/>
                </a:solidFill>
              </a:rPr>
              <a:t>STANDARDIZATION AND NORMALIZATION</a:t>
            </a:r>
            <a:endParaRPr lang="en-IN" dirty="0">
              <a:solidFill>
                <a:srgbClr val="002060"/>
              </a:solidFill>
            </a:endParaRPr>
          </a:p>
        </p:txBody>
      </p:sp>
      <p:sp>
        <p:nvSpPr>
          <p:cNvPr id="3" name="Content Placeholder 2"/>
          <p:cNvSpPr>
            <a:spLocks noGrp="1"/>
          </p:cNvSpPr>
          <p:nvPr>
            <p:ph idx="1"/>
          </p:nvPr>
        </p:nvSpPr>
        <p:spPr>
          <a:xfrm>
            <a:off x="295740" y="1984828"/>
            <a:ext cx="8596668" cy="3880773"/>
          </a:xfrm>
        </p:spPr>
        <p:txBody>
          <a:bodyPr>
            <a:normAutofit/>
          </a:bodyPr>
          <a:lstStyle/>
          <a:p>
            <a:pPr marL="0" lvl="0" indent="0">
              <a:lnSpc>
                <a:spcPct val="93000"/>
              </a:lnSpc>
              <a:spcBef>
                <a:spcPts val="0"/>
              </a:spcBef>
              <a:buNone/>
            </a:pPr>
            <a:r>
              <a:rPr lang="en-US" sz="2400" dirty="0">
                <a:solidFill>
                  <a:srgbClr val="8B2F34"/>
                </a:solidFill>
                <a:highlight>
                  <a:srgbClr val="FFFFFF"/>
                </a:highlight>
              </a:rPr>
              <a:t>Normalization is a part of the process of data preparation for machine learning. The aim of normalization is to change the values of numeric columns in the dataset to a common scale, without distorting differences in the ranges of values. It is necessary only when features have different ranges.</a:t>
            </a:r>
          </a:p>
          <a:p>
            <a:pPr marL="0" lvl="0" indent="0">
              <a:lnSpc>
                <a:spcPct val="93000"/>
              </a:lnSpc>
              <a:spcBef>
                <a:spcPts val="0"/>
              </a:spcBef>
              <a:buNone/>
            </a:pPr>
            <a:endParaRPr lang="en-US" sz="2400" dirty="0">
              <a:solidFill>
                <a:srgbClr val="8B2F34"/>
              </a:solidFill>
              <a:highlight>
                <a:srgbClr val="FFFFFF"/>
              </a:highlight>
            </a:endParaRPr>
          </a:p>
          <a:p>
            <a:pPr marL="0" lvl="0" indent="0">
              <a:lnSpc>
                <a:spcPct val="93000"/>
              </a:lnSpc>
              <a:spcBef>
                <a:spcPts val="0"/>
              </a:spcBef>
              <a:buNone/>
            </a:pPr>
            <a:r>
              <a:rPr lang="en-US" sz="2400" dirty="0">
                <a:solidFill>
                  <a:srgbClr val="8B2F34"/>
                </a:solidFill>
                <a:highlight>
                  <a:srgbClr val="FFFFFF"/>
                </a:highlight>
              </a:rPr>
              <a:t>Normalization rescales the values into a range of [0,1] whereas standardization rescales values to make it’s mean 0 and its standard deviation equal to 1. </a:t>
            </a:r>
            <a:endParaRPr lang="en-US" sz="2400" b="1" u="sng" dirty="0">
              <a:solidFill>
                <a:srgbClr val="8B2F34"/>
              </a:solidFill>
            </a:endParaRPr>
          </a:p>
          <a:p>
            <a:endParaRPr lang="en-IN" sz="2400" dirty="0">
              <a:solidFill>
                <a:srgbClr val="8B2F34"/>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spTree>
    <p:extLst>
      <p:ext uri="{BB962C8B-B14F-4D97-AF65-F5344CB8AC3E}">
        <p14:creationId xmlns:p14="http://schemas.microsoft.com/office/powerpoint/2010/main" val="1365356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4264" t="23048" r="5161" b="18861"/>
          <a:stretch/>
        </p:blipFill>
        <p:spPr>
          <a:xfrm>
            <a:off x="295740" y="1778000"/>
            <a:ext cx="9263031" cy="3340100"/>
          </a:xfrm>
          <a:prstGeom prst="rect">
            <a:avLst/>
          </a:prstGeom>
          <a:ln w="19050">
            <a:solidFill>
              <a:schemeClr val="tx1"/>
            </a:solidFill>
          </a:ln>
        </p:spPr>
      </p:pic>
    </p:spTree>
    <p:extLst>
      <p:ext uri="{BB962C8B-B14F-4D97-AF65-F5344CB8AC3E}">
        <p14:creationId xmlns:p14="http://schemas.microsoft.com/office/powerpoint/2010/main" val="316314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339" t="22107" r="7407" b="32736"/>
          <a:stretch/>
        </p:blipFill>
        <p:spPr>
          <a:xfrm>
            <a:off x="206839" y="1270000"/>
            <a:ext cx="9356261" cy="2661336"/>
          </a:xfrm>
          <a:prstGeom prst="rect">
            <a:avLst/>
          </a:prstGeom>
          <a:ln w="19050">
            <a:solidFill>
              <a:schemeClr val="tx1"/>
            </a:solidFill>
          </a:ln>
        </p:spPr>
      </p:pic>
      <p:pic>
        <p:nvPicPr>
          <p:cNvPr id="5" name="Picture 4"/>
          <p:cNvPicPr>
            <a:picLocks noChangeAspect="1"/>
          </p:cNvPicPr>
          <p:nvPr/>
        </p:nvPicPr>
        <p:blipFill rotWithShape="1">
          <a:blip r:embed="rId4"/>
          <a:srcRect l="4000" t="36688" r="56861" b="27328"/>
          <a:stretch/>
        </p:blipFill>
        <p:spPr>
          <a:xfrm>
            <a:off x="2452919" y="4210736"/>
            <a:ext cx="4864100" cy="2514214"/>
          </a:xfrm>
          <a:prstGeom prst="rect">
            <a:avLst/>
          </a:prstGeom>
          <a:ln w="19050">
            <a:solidFill>
              <a:schemeClr val="tx1"/>
            </a:solidFill>
          </a:ln>
        </p:spPr>
      </p:pic>
    </p:spTree>
    <p:extLst>
      <p:ext uri="{BB962C8B-B14F-4D97-AF65-F5344CB8AC3E}">
        <p14:creationId xmlns:p14="http://schemas.microsoft.com/office/powerpoint/2010/main" val="1980680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990600"/>
            <a:ext cx="8596668" cy="1320800"/>
          </a:xfrm>
        </p:spPr>
        <p:txBody>
          <a:bodyPr/>
          <a:lstStyle/>
          <a:p>
            <a:r>
              <a:rPr lang="en-US" dirty="0" smtClean="0">
                <a:solidFill>
                  <a:srgbClr val="002060"/>
                </a:solidFill>
              </a:rPr>
              <a:t>EDA – WITH STANDARDIZATION AND NORMALIZATION</a:t>
            </a:r>
            <a:endParaRPr lang="en-IN" dirty="0">
              <a:solidFill>
                <a:srgbClr val="002060"/>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6" name="Picture 5"/>
          <p:cNvPicPr>
            <a:picLocks noChangeAspect="1"/>
          </p:cNvPicPr>
          <p:nvPr/>
        </p:nvPicPr>
        <p:blipFill rotWithShape="1">
          <a:blip r:embed="rId3"/>
          <a:srcRect l="3339" t="29398" r="59770" b="35324"/>
          <a:stretch/>
        </p:blipFill>
        <p:spPr>
          <a:xfrm>
            <a:off x="5816600" y="2403195"/>
            <a:ext cx="3860799" cy="2075699"/>
          </a:xfrm>
          <a:prstGeom prst="rect">
            <a:avLst/>
          </a:prstGeom>
          <a:ln w="19050">
            <a:solidFill>
              <a:schemeClr val="tx1"/>
            </a:solidFill>
          </a:ln>
        </p:spPr>
      </p:pic>
      <p:pic>
        <p:nvPicPr>
          <p:cNvPr id="8" name="Picture 7"/>
          <p:cNvPicPr>
            <a:picLocks noChangeAspect="1"/>
          </p:cNvPicPr>
          <p:nvPr/>
        </p:nvPicPr>
        <p:blipFill>
          <a:blip r:embed="rId4"/>
          <a:stretch>
            <a:fillRect/>
          </a:stretch>
        </p:blipFill>
        <p:spPr>
          <a:xfrm>
            <a:off x="744537" y="2197100"/>
            <a:ext cx="4869971" cy="4546600"/>
          </a:xfrm>
          <a:prstGeom prst="rect">
            <a:avLst/>
          </a:prstGeom>
          <a:ln w="19050">
            <a:solidFill>
              <a:schemeClr val="tx1"/>
            </a:solidFill>
          </a:ln>
        </p:spPr>
      </p:pic>
      <p:sp>
        <p:nvSpPr>
          <p:cNvPr id="9" name="Rectangle 8"/>
          <p:cNvSpPr/>
          <p:nvPr/>
        </p:nvSpPr>
        <p:spPr>
          <a:xfrm>
            <a:off x="6500154" y="5022334"/>
            <a:ext cx="1909497" cy="584775"/>
          </a:xfrm>
          <a:prstGeom prst="rect">
            <a:avLst/>
          </a:prstGeom>
        </p:spPr>
        <p:txBody>
          <a:bodyPr wrap="none">
            <a:spAutoFit/>
          </a:bodyPr>
          <a:lstStyle/>
          <a:p>
            <a:pPr algn="ctr"/>
            <a:r>
              <a:rPr lang="en-US" sz="3200" dirty="0" smtClean="0">
                <a:solidFill>
                  <a:srgbClr val="8B2F34"/>
                </a:solidFill>
              </a:rPr>
              <a:t>Strip Plot</a:t>
            </a:r>
            <a:endParaRPr lang="en-IN" sz="3200" dirty="0">
              <a:solidFill>
                <a:srgbClr val="8B2F34"/>
              </a:solidFill>
            </a:endParaRPr>
          </a:p>
        </p:txBody>
      </p:sp>
    </p:spTree>
    <p:extLst>
      <p:ext uri="{BB962C8B-B14F-4D97-AF65-F5344CB8AC3E}">
        <p14:creationId xmlns:p14="http://schemas.microsoft.com/office/powerpoint/2010/main" val="2206761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4144" t="23283" r="63857" b="51317"/>
          <a:stretch/>
        </p:blipFill>
        <p:spPr>
          <a:xfrm>
            <a:off x="6134100" y="2324099"/>
            <a:ext cx="3568699" cy="1592643"/>
          </a:xfrm>
          <a:prstGeom prst="rect">
            <a:avLst/>
          </a:prstGeom>
          <a:ln w="19050">
            <a:solidFill>
              <a:schemeClr val="tx1"/>
            </a:solidFill>
          </a:ln>
        </p:spPr>
      </p:pic>
      <p:pic>
        <p:nvPicPr>
          <p:cNvPr id="5" name="Picture 4"/>
          <p:cNvPicPr>
            <a:picLocks noChangeAspect="1"/>
          </p:cNvPicPr>
          <p:nvPr/>
        </p:nvPicPr>
        <p:blipFill>
          <a:blip r:embed="rId4"/>
          <a:stretch>
            <a:fillRect/>
          </a:stretch>
        </p:blipFill>
        <p:spPr>
          <a:xfrm>
            <a:off x="461962" y="1295400"/>
            <a:ext cx="5481638" cy="5016158"/>
          </a:xfrm>
          <a:prstGeom prst="rect">
            <a:avLst/>
          </a:prstGeom>
          <a:ln w="19050">
            <a:solidFill>
              <a:schemeClr val="tx1"/>
            </a:solidFill>
          </a:ln>
        </p:spPr>
      </p:pic>
      <p:sp>
        <p:nvSpPr>
          <p:cNvPr id="6" name="Rectangle 5"/>
          <p:cNvSpPr/>
          <p:nvPr/>
        </p:nvSpPr>
        <p:spPr>
          <a:xfrm>
            <a:off x="6958891" y="4400034"/>
            <a:ext cx="1919116" cy="584775"/>
          </a:xfrm>
          <a:prstGeom prst="rect">
            <a:avLst/>
          </a:prstGeom>
        </p:spPr>
        <p:txBody>
          <a:bodyPr wrap="none">
            <a:spAutoFit/>
          </a:bodyPr>
          <a:lstStyle/>
          <a:p>
            <a:pPr algn="ctr"/>
            <a:r>
              <a:rPr lang="en-US" sz="3200" dirty="0" smtClean="0">
                <a:solidFill>
                  <a:srgbClr val="8B2F34"/>
                </a:solidFill>
              </a:rPr>
              <a:t>Heat Map</a:t>
            </a:r>
            <a:endParaRPr lang="en-IN" sz="3200" dirty="0">
              <a:solidFill>
                <a:srgbClr val="8B2F34"/>
              </a:solidFill>
            </a:endParaRPr>
          </a:p>
        </p:txBody>
      </p:sp>
    </p:spTree>
    <p:extLst>
      <p:ext uri="{BB962C8B-B14F-4D97-AF65-F5344CB8AC3E}">
        <p14:creationId xmlns:p14="http://schemas.microsoft.com/office/powerpoint/2010/main" val="1030746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735" t="31985" r="63605" b="16274"/>
          <a:stretch/>
        </p:blipFill>
        <p:spPr>
          <a:xfrm>
            <a:off x="575140" y="1397000"/>
            <a:ext cx="5851060" cy="5211470"/>
          </a:xfrm>
          <a:prstGeom prst="rect">
            <a:avLst/>
          </a:prstGeom>
          <a:ln w="19050">
            <a:solidFill>
              <a:schemeClr val="tx1"/>
            </a:solidFill>
          </a:ln>
        </p:spPr>
      </p:pic>
      <p:sp>
        <p:nvSpPr>
          <p:cNvPr id="4" name="Rectangle 3"/>
          <p:cNvSpPr/>
          <p:nvPr/>
        </p:nvSpPr>
        <p:spPr>
          <a:xfrm>
            <a:off x="6903453" y="3307834"/>
            <a:ext cx="2550699" cy="584775"/>
          </a:xfrm>
          <a:prstGeom prst="rect">
            <a:avLst/>
          </a:prstGeom>
        </p:spPr>
        <p:txBody>
          <a:bodyPr wrap="none">
            <a:spAutoFit/>
          </a:bodyPr>
          <a:lstStyle/>
          <a:p>
            <a:pPr algn="ctr"/>
            <a:r>
              <a:rPr lang="en-US" sz="3200" dirty="0" smtClean="0">
                <a:solidFill>
                  <a:srgbClr val="8B2F34"/>
                </a:solidFill>
              </a:rPr>
              <a:t>Observations</a:t>
            </a:r>
            <a:endParaRPr lang="en-IN" sz="3200" dirty="0">
              <a:solidFill>
                <a:srgbClr val="8B2F34"/>
              </a:solidFill>
            </a:endParaRPr>
          </a:p>
        </p:txBody>
      </p:sp>
    </p:spTree>
    <p:extLst>
      <p:ext uri="{BB962C8B-B14F-4D97-AF65-F5344CB8AC3E}">
        <p14:creationId xmlns:p14="http://schemas.microsoft.com/office/powerpoint/2010/main" val="1823672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470" t="31985" r="50250" b="18156"/>
          <a:stretch/>
        </p:blipFill>
        <p:spPr>
          <a:xfrm>
            <a:off x="787400" y="2032000"/>
            <a:ext cx="7527146" cy="4559300"/>
          </a:xfrm>
          <a:prstGeom prst="rect">
            <a:avLst/>
          </a:prstGeom>
          <a:ln w="19050">
            <a:solidFill>
              <a:schemeClr val="tx1"/>
            </a:solidFill>
          </a:ln>
        </p:spPr>
      </p:pic>
      <p:sp>
        <p:nvSpPr>
          <p:cNvPr id="4" name="Rectangle 3"/>
          <p:cNvSpPr/>
          <p:nvPr/>
        </p:nvSpPr>
        <p:spPr>
          <a:xfrm>
            <a:off x="4660780" y="1085334"/>
            <a:ext cx="1699504" cy="584775"/>
          </a:xfrm>
          <a:prstGeom prst="rect">
            <a:avLst/>
          </a:prstGeom>
        </p:spPr>
        <p:txBody>
          <a:bodyPr wrap="none">
            <a:spAutoFit/>
          </a:bodyPr>
          <a:lstStyle/>
          <a:p>
            <a:pPr algn="ctr"/>
            <a:r>
              <a:rPr lang="en-US" sz="3200" dirty="0" smtClean="0">
                <a:solidFill>
                  <a:srgbClr val="8B2F34"/>
                </a:solidFill>
              </a:rPr>
              <a:t>Box Plot</a:t>
            </a:r>
            <a:endParaRPr lang="en-IN" sz="3200" dirty="0">
              <a:solidFill>
                <a:srgbClr val="8B2F34"/>
              </a:solidFill>
            </a:endParaRPr>
          </a:p>
        </p:txBody>
      </p:sp>
    </p:spTree>
    <p:extLst>
      <p:ext uri="{BB962C8B-B14F-4D97-AF65-F5344CB8AC3E}">
        <p14:creationId xmlns:p14="http://schemas.microsoft.com/office/powerpoint/2010/main" val="1170125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4397" t="27047" r="48397" b="11336"/>
          <a:stretch/>
        </p:blipFill>
        <p:spPr>
          <a:xfrm>
            <a:off x="448623" y="1270000"/>
            <a:ext cx="6904678" cy="5067299"/>
          </a:xfrm>
          <a:prstGeom prst="rect">
            <a:avLst/>
          </a:prstGeom>
          <a:ln w="19050">
            <a:solidFill>
              <a:schemeClr val="tx1"/>
            </a:solidFill>
          </a:ln>
        </p:spPr>
      </p:pic>
      <p:sp>
        <p:nvSpPr>
          <p:cNvPr id="4" name="Rectangle 3"/>
          <p:cNvSpPr/>
          <p:nvPr/>
        </p:nvSpPr>
        <p:spPr>
          <a:xfrm>
            <a:off x="7448026" y="2990334"/>
            <a:ext cx="2045753" cy="584775"/>
          </a:xfrm>
          <a:prstGeom prst="rect">
            <a:avLst/>
          </a:prstGeom>
        </p:spPr>
        <p:txBody>
          <a:bodyPr wrap="none">
            <a:spAutoFit/>
          </a:bodyPr>
          <a:lstStyle/>
          <a:p>
            <a:pPr algn="ctr"/>
            <a:r>
              <a:rPr lang="en-US" sz="3200" dirty="0" smtClean="0">
                <a:solidFill>
                  <a:srgbClr val="8B2F34"/>
                </a:solidFill>
              </a:rPr>
              <a:t>Histogram</a:t>
            </a:r>
            <a:endParaRPr lang="en-IN" sz="3200" dirty="0">
              <a:solidFill>
                <a:srgbClr val="8B2F34"/>
              </a:solidFill>
            </a:endParaRPr>
          </a:p>
        </p:txBody>
      </p:sp>
    </p:spTree>
    <p:extLst>
      <p:ext uri="{BB962C8B-B14F-4D97-AF65-F5344CB8AC3E}">
        <p14:creationId xmlns:p14="http://schemas.microsoft.com/office/powerpoint/2010/main" val="104469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1121228"/>
            <a:ext cx="8596668" cy="1320800"/>
          </a:xfrm>
        </p:spPr>
        <p:txBody>
          <a:bodyPr/>
          <a:lstStyle/>
          <a:p>
            <a:r>
              <a:rPr lang="en-US" dirty="0" smtClean="0">
                <a:solidFill>
                  <a:srgbClr val="002060"/>
                </a:solidFill>
              </a:rPr>
              <a:t>DESCRIPTION OF DATA SET</a:t>
            </a:r>
            <a:endParaRPr lang="en-IN" dirty="0">
              <a:solidFill>
                <a:srgbClr val="002060"/>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6849" t="26448" b="18155"/>
          <a:stretch/>
        </p:blipFill>
        <p:spPr>
          <a:xfrm>
            <a:off x="295740" y="1949994"/>
            <a:ext cx="8946839" cy="2991395"/>
          </a:xfrm>
          <a:prstGeom prst="rect">
            <a:avLst/>
          </a:prstGeom>
        </p:spPr>
      </p:pic>
      <p:sp>
        <p:nvSpPr>
          <p:cNvPr id="7" name="Rectangle 6"/>
          <p:cNvSpPr/>
          <p:nvPr/>
        </p:nvSpPr>
        <p:spPr>
          <a:xfrm>
            <a:off x="664040" y="5086813"/>
            <a:ext cx="6096000" cy="923330"/>
          </a:xfrm>
          <a:prstGeom prst="rect">
            <a:avLst/>
          </a:prstGeom>
        </p:spPr>
        <p:txBody>
          <a:bodyPr>
            <a:spAutoFit/>
          </a:bodyPr>
          <a:lstStyle/>
          <a:p>
            <a:pPr marL="101600" lvl="0">
              <a:buSzPts val="2000"/>
            </a:pPr>
            <a:r>
              <a:rPr lang="en-US" dirty="0">
                <a:solidFill>
                  <a:srgbClr val="8B2F34"/>
                </a:solidFill>
              </a:rPr>
              <a:t>Number of rows = </a:t>
            </a:r>
            <a:r>
              <a:rPr lang="en-US" dirty="0" smtClean="0">
                <a:solidFill>
                  <a:srgbClr val="8B2F34"/>
                </a:solidFill>
              </a:rPr>
              <a:t>5819079</a:t>
            </a:r>
            <a:endParaRPr lang="en-US" dirty="0">
              <a:solidFill>
                <a:srgbClr val="8B2F34"/>
              </a:solidFill>
            </a:endParaRPr>
          </a:p>
          <a:p>
            <a:pPr marL="101600" lvl="0">
              <a:buSzPts val="2000"/>
            </a:pPr>
            <a:r>
              <a:rPr lang="en-US" dirty="0">
                <a:solidFill>
                  <a:srgbClr val="8B2F34"/>
                </a:solidFill>
              </a:rPr>
              <a:t>Number of columns = </a:t>
            </a:r>
            <a:r>
              <a:rPr lang="en-US" dirty="0" smtClean="0">
                <a:solidFill>
                  <a:srgbClr val="8B2F34"/>
                </a:solidFill>
              </a:rPr>
              <a:t>31</a:t>
            </a:r>
          </a:p>
          <a:p>
            <a:pPr marL="101600" lvl="0">
              <a:buSzPts val="2000"/>
            </a:pPr>
            <a:r>
              <a:rPr lang="en-US" dirty="0" smtClean="0">
                <a:solidFill>
                  <a:srgbClr val="8B2F34"/>
                </a:solidFill>
              </a:rPr>
              <a:t>% of Null/</a:t>
            </a:r>
            <a:r>
              <a:rPr lang="en-US" dirty="0" err="1" smtClean="0">
                <a:solidFill>
                  <a:srgbClr val="8B2F34"/>
                </a:solidFill>
              </a:rPr>
              <a:t>NaN</a:t>
            </a:r>
            <a:r>
              <a:rPr lang="en-US" dirty="0" smtClean="0">
                <a:solidFill>
                  <a:srgbClr val="8B2F34"/>
                </a:solidFill>
              </a:rPr>
              <a:t> Values = Approx. 3%</a:t>
            </a:r>
            <a:endParaRPr lang="en-US" dirty="0">
              <a:solidFill>
                <a:srgbClr val="8B2F34"/>
              </a:solidFill>
            </a:endParaRPr>
          </a:p>
        </p:txBody>
      </p:sp>
    </p:spTree>
    <p:extLst>
      <p:ext uri="{BB962C8B-B14F-4D97-AF65-F5344CB8AC3E}">
        <p14:creationId xmlns:p14="http://schemas.microsoft.com/office/powerpoint/2010/main" val="3075635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1112158"/>
            <a:ext cx="8596668" cy="1320800"/>
          </a:xfrm>
        </p:spPr>
        <p:txBody>
          <a:bodyPr/>
          <a:lstStyle/>
          <a:p>
            <a:r>
              <a:rPr lang="en-US" dirty="0" smtClean="0">
                <a:solidFill>
                  <a:srgbClr val="002060"/>
                </a:solidFill>
              </a:rPr>
              <a:t>SAMPLING</a:t>
            </a:r>
            <a:r>
              <a:rPr lang="en-US" dirty="0" smtClean="0"/>
              <a:t> </a:t>
            </a:r>
            <a:endParaRPr lang="en-IN" dirty="0"/>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3339" t="23989" r="32002" b="5926"/>
          <a:stretch/>
        </p:blipFill>
        <p:spPr>
          <a:xfrm>
            <a:off x="647929" y="1955799"/>
            <a:ext cx="7391171" cy="4504231"/>
          </a:xfrm>
          <a:prstGeom prst="rect">
            <a:avLst/>
          </a:prstGeom>
          <a:ln w="19050">
            <a:solidFill>
              <a:schemeClr val="tx1"/>
            </a:solidFill>
          </a:ln>
        </p:spPr>
      </p:pic>
    </p:spTree>
    <p:extLst>
      <p:ext uri="{BB962C8B-B14F-4D97-AF65-F5344CB8AC3E}">
        <p14:creationId xmlns:p14="http://schemas.microsoft.com/office/powerpoint/2010/main" val="3570291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4" name="Picture 3"/>
          <p:cNvPicPr>
            <a:picLocks noChangeAspect="1"/>
          </p:cNvPicPr>
          <p:nvPr/>
        </p:nvPicPr>
        <p:blipFill rotWithShape="1">
          <a:blip r:embed="rId3"/>
          <a:srcRect l="4397" t="23283" r="63737" b="22624"/>
          <a:stretch/>
        </p:blipFill>
        <p:spPr>
          <a:xfrm>
            <a:off x="859657" y="1422398"/>
            <a:ext cx="5249043" cy="5009460"/>
          </a:xfrm>
          <a:prstGeom prst="rect">
            <a:avLst/>
          </a:prstGeom>
          <a:ln w="19050">
            <a:solidFill>
              <a:schemeClr val="tx1"/>
            </a:solidFill>
          </a:ln>
        </p:spPr>
      </p:pic>
    </p:spTree>
    <p:extLst>
      <p:ext uri="{BB962C8B-B14F-4D97-AF65-F5344CB8AC3E}">
        <p14:creationId xmlns:p14="http://schemas.microsoft.com/office/powerpoint/2010/main" val="1163942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4131" t="30339" r="52895" b="11100"/>
          <a:stretch/>
        </p:blipFill>
        <p:spPr>
          <a:xfrm>
            <a:off x="720017" y="1384300"/>
            <a:ext cx="5984046" cy="4584700"/>
          </a:xfrm>
          <a:prstGeom prst="rect">
            <a:avLst/>
          </a:prstGeom>
          <a:ln w="19050">
            <a:solidFill>
              <a:schemeClr val="tx1"/>
            </a:solidFill>
          </a:ln>
        </p:spPr>
      </p:pic>
      <p:sp>
        <p:nvSpPr>
          <p:cNvPr id="6" name="Rectangle 5"/>
          <p:cNvSpPr/>
          <p:nvPr/>
        </p:nvSpPr>
        <p:spPr>
          <a:xfrm>
            <a:off x="7367151" y="3091875"/>
            <a:ext cx="1699504" cy="584775"/>
          </a:xfrm>
          <a:prstGeom prst="rect">
            <a:avLst/>
          </a:prstGeom>
        </p:spPr>
        <p:txBody>
          <a:bodyPr wrap="none">
            <a:spAutoFit/>
          </a:bodyPr>
          <a:lstStyle/>
          <a:p>
            <a:pPr algn="ctr"/>
            <a:r>
              <a:rPr lang="en-US" sz="3200" dirty="0" smtClean="0">
                <a:solidFill>
                  <a:srgbClr val="8B2F34"/>
                </a:solidFill>
              </a:rPr>
              <a:t>Box Plot</a:t>
            </a:r>
            <a:endParaRPr lang="en-IN" sz="3200" dirty="0">
              <a:solidFill>
                <a:srgbClr val="8B2F34"/>
              </a:solidFill>
            </a:endParaRPr>
          </a:p>
        </p:txBody>
      </p:sp>
    </p:spTree>
    <p:extLst>
      <p:ext uri="{BB962C8B-B14F-4D97-AF65-F5344CB8AC3E}">
        <p14:creationId xmlns:p14="http://schemas.microsoft.com/office/powerpoint/2010/main" val="2970394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604" t="22342" r="33324" b="12276"/>
          <a:stretch/>
        </p:blipFill>
        <p:spPr>
          <a:xfrm>
            <a:off x="609600" y="1130300"/>
            <a:ext cx="7708900" cy="4492818"/>
          </a:xfrm>
          <a:prstGeom prst="rect">
            <a:avLst/>
          </a:prstGeom>
          <a:ln w="19050">
            <a:solidFill>
              <a:schemeClr val="tx1"/>
            </a:solidFill>
          </a:ln>
        </p:spPr>
      </p:pic>
      <p:sp>
        <p:nvSpPr>
          <p:cNvPr id="4" name="Rectangle 3"/>
          <p:cNvSpPr/>
          <p:nvPr/>
        </p:nvSpPr>
        <p:spPr>
          <a:xfrm>
            <a:off x="3371146" y="5898634"/>
            <a:ext cx="1919115" cy="584775"/>
          </a:xfrm>
          <a:prstGeom prst="rect">
            <a:avLst/>
          </a:prstGeom>
        </p:spPr>
        <p:txBody>
          <a:bodyPr wrap="none">
            <a:spAutoFit/>
          </a:bodyPr>
          <a:lstStyle/>
          <a:p>
            <a:pPr algn="ctr"/>
            <a:r>
              <a:rPr lang="en-US" sz="3200" dirty="0" smtClean="0">
                <a:solidFill>
                  <a:srgbClr val="8B2F34"/>
                </a:solidFill>
              </a:rPr>
              <a:t>Heat Map</a:t>
            </a:r>
            <a:endParaRPr lang="en-IN" sz="3200" dirty="0">
              <a:solidFill>
                <a:srgbClr val="8B2F34"/>
              </a:solidFill>
            </a:endParaRPr>
          </a:p>
        </p:txBody>
      </p:sp>
    </p:spTree>
    <p:extLst>
      <p:ext uri="{BB962C8B-B14F-4D97-AF65-F5344CB8AC3E}">
        <p14:creationId xmlns:p14="http://schemas.microsoft.com/office/powerpoint/2010/main" val="3769084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604" t="25400" r="49719" b="22389"/>
          <a:stretch/>
        </p:blipFill>
        <p:spPr>
          <a:xfrm>
            <a:off x="736600" y="2120900"/>
            <a:ext cx="6870700" cy="4320950"/>
          </a:xfrm>
          <a:prstGeom prst="rect">
            <a:avLst/>
          </a:prstGeom>
          <a:ln w="19050">
            <a:solidFill>
              <a:schemeClr val="tx1"/>
            </a:solidFill>
          </a:ln>
        </p:spPr>
      </p:pic>
      <p:sp>
        <p:nvSpPr>
          <p:cNvPr id="4" name="Rectangle 3"/>
          <p:cNvSpPr/>
          <p:nvPr/>
        </p:nvSpPr>
        <p:spPr>
          <a:xfrm>
            <a:off x="6432023" y="1117600"/>
            <a:ext cx="2045753" cy="584775"/>
          </a:xfrm>
          <a:prstGeom prst="rect">
            <a:avLst/>
          </a:prstGeom>
        </p:spPr>
        <p:txBody>
          <a:bodyPr wrap="none">
            <a:spAutoFit/>
          </a:bodyPr>
          <a:lstStyle/>
          <a:p>
            <a:pPr algn="ctr"/>
            <a:r>
              <a:rPr lang="en-US" sz="3200" dirty="0" smtClean="0">
                <a:solidFill>
                  <a:srgbClr val="8B2F34"/>
                </a:solidFill>
              </a:rPr>
              <a:t>Histogram</a:t>
            </a:r>
            <a:endParaRPr lang="en-IN" sz="3200" dirty="0">
              <a:solidFill>
                <a:srgbClr val="8B2F34"/>
              </a:solidFill>
            </a:endParaRPr>
          </a:p>
        </p:txBody>
      </p:sp>
    </p:spTree>
    <p:extLst>
      <p:ext uri="{BB962C8B-B14F-4D97-AF65-F5344CB8AC3E}">
        <p14:creationId xmlns:p14="http://schemas.microsoft.com/office/powerpoint/2010/main" val="3879035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4397" t="28928" r="51306" b="21213"/>
          <a:stretch/>
        </p:blipFill>
        <p:spPr>
          <a:xfrm>
            <a:off x="469900" y="1435099"/>
            <a:ext cx="7340600" cy="4645395"/>
          </a:xfrm>
          <a:prstGeom prst="rect">
            <a:avLst/>
          </a:prstGeom>
          <a:ln w="19050">
            <a:solidFill>
              <a:schemeClr val="tx1"/>
            </a:solidFill>
          </a:ln>
        </p:spPr>
      </p:pic>
      <p:sp>
        <p:nvSpPr>
          <p:cNvPr id="4" name="Rectangle 3"/>
          <p:cNvSpPr/>
          <p:nvPr/>
        </p:nvSpPr>
        <p:spPr>
          <a:xfrm>
            <a:off x="8027551" y="3173021"/>
            <a:ext cx="1699504" cy="584775"/>
          </a:xfrm>
          <a:prstGeom prst="rect">
            <a:avLst/>
          </a:prstGeom>
        </p:spPr>
        <p:txBody>
          <a:bodyPr wrap="none">
            <a:spAutoFit/>
          </a:bodyPr>
          <a:lstStyle/>
          <a:p>
            <a:pPr algn="ctr"/>
            <a:r>
              <a:rPr lang="en-US" sz="3200" dirty="0" smtClean="0">
                <a:solidFill>
                  <a:srgbClr val="8B2F34"/>
                </a:solidFill>
              </a:rPr>
              <a:t>Box Plot</a:t>
            </a:r>
            <a:endParaRPr lang="en-IN" sz="3200" dirty="0">
              <a:solidFill>
                <a:srgbClr val="8B2F34"/>
              </a:solidFill>
            </a:endParaRPr>
          </a:p>
        </p:txBody>
      </p:sp>
    </p:spTree>
    <p:extLst>
      <p:ext uri="{BB962C8B-B14F-4D97-AF65-F5344CB8AC3E}">
        <p14:creationId xmlns:p14="http://schemas.microsoft.com/office/powerpoint/2010/main" val="3301763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6248" t="38688" r="62018" b="26505"/>
          <a:stretch/>
        </p:blipFill>
        <p:spPr>
          <a:xfrm>
            <a:off x="736600" y="2806700"/>
            <a:ext cx="5943600" cy="3665220"/>
          </a:xfrm>
          <a:prstGeom prst="rect">
            <a:avLst/>
          </a:prstGeom>
          <a:ln w="19050">
            <a:solidFill>
              <a:schemeClr val="tx1"/>
            </a:solidFill>
          </a:ln>
        </p:spPr>
      </p:pic>
      <p:pic>
        <p:nvPicPr>
          <p:cNvPr id="4" name="Picture 3"/>
          <p:cNvPicPr>
            <a:picLocks noChangeAspect="1"/>
          </p:cNvPicPr>
          <p:nvPr/>
        </p:nvPicPr>
        <p:blipFill rotWithShape="1">
          <a:blip r:embed="rId4"/>
          <a:srcRect l="4132" t="32455" r="66910" b="61665"/>
          <a:stretch/>
        </p:blipFill>
        <p:spPr>
          <a:xfrm>
            <a:off x="736600" y="1651000"/>
            <a:ext cx="6786372" cy="774700"/>
          </a:xfrm>
          <a:prstGeom prst="rect">
            <a:avLst/>
          </a:prstGeom>
          <a:ln w="19050">
            <a:solidFill>
              <a:schemeClr val="tx1"/>
            </a:solidFill>
          </a:ln>
        </p:spPr>
      </p:pic>
      <p:sp>
        <p:nvSpPr>
          <p:cNvPr id="5" name="Rectangle 4"/>
          <p:cNvSpPr/>
          <p:nvPr/>
        </p:nvSpPr>
        <p:spPr>
          <a:xfrm>
            <a:off x="7143226" y="3841234"/>
            <a:ext cx="2045753" cy="584775"/>
          </a:xfrm>
          <a:prstGeom prst="rect">
            <a:avLst/>
          </a:prstGeom>
        </p:spPr>
        <p:txBody>
          <a:bodyPr wrap="none">
            <a:spAutoFit/>
          </a:bodyPr>
          <a:lstStyle/>
          <a:p>
            <a:pPr algn="ctr"/>
            <a:r>
              <a:rPr lang="en-US" sz="3200" dirty="0" smtClean="0">
                <a:solidFill>
                  <a:srgbClr val="8B2F34"/>
                </a:solidFill>
              </a:rPr>
              <a:t>Histogram</a:t>
            </a:r>
            <a:endParaRPr lang="en-IN" sz="3200" dirty="0">
              <a:solidFill>
                <a:srgbClr val="8B2F34"/>
              </a:solidFill>
            </a:endParaRPr>
          </a:p>
        </p:txBody>
      </p:sp>
    </p:spTree>
    <p:extLst>
      <p:ext uri="{BB962C8B-B14F-4D97-AF65-F5344CB8AC3E}">
        <p14:creationId xmlns:p14="http://schemas.microsoft.com/office/powerpoint/2010/main" val="2835936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4000" t="41863" r="60431" b="26387"/>
          <a:stretch/>
        </p:blipFill>
        <p:spPr>
          <a:xfrm>
            <a:off x="6235700" y="2235200"/>
            <a:ext cx="3416300" cy="1714500"/>
          </a:xfrm>
          <a:prstGeom prst="rect">
            <a:avLst/>
          </a:prstGeom>
          <a:ln w="19050">
            <a:solidFill>
              <a:schemeClr val="tx1"/>
            </a:solidFill>
          </a:ln>
        </p:spPr>
      </p:pic>
      <p:pic>
        <p:nvPicPr>
          <p:cNvPr id="5" name="Picture 4"/>
          <p:cNvPicPr>
            <a:picLocks noChangeAspect="1"/>
          </p:cNvPicPr>
          <p:nvPr/>
        </p:nvPicPr>
        <p:blipFill>
          <a:blip r:embed="rId4"/>
          <a:stretch>
            <a:fillRect/>
          </a:stretch>
        </p:blipFill>
        <p:spPr>
          <a:xfrm>
            <a:off x="460840" y="1236662"/>
            <a:ext cx="5541963" cy="5173971"/>
          </a:xfrm>
          <a:prstGeom prst="rect">
            <a:avLst/>
          </a:prstGeom>
          <a:ln w="19050">
            <a:solidFill>
              <a:schemeClr val="tx1"/>
            </a:solidFill>
          </a:ln>
        </p:spPr>
      </p:pic>
      <p:sp>
        <p:nvSpPr>
          <p:cNvPr id="6" name="Rectangle 5"/>
          <p:cNvSpPr/>
          <p:nvPr/>
        </p:nvSpPr>
        <p:spPr>
          <a:xfrm>
            <a:off x="6989101" y="4463534"/>
            <a:ext cx="1909497" cy="584775"/>
          </a:xfrm>
          <a:prstGeom prst="rect">
            <a:avLst/>
          </a:prstGeom>
        </p:spPr>
        <p:txBody>
          <a:bodyPr wrap="none">
            <a:spAutoFit/>
          </a:bodyPr>
          <a:lstStyle/>
          <a:p>
            <a:pPr algn="ctr"/>
            <a:r>
              <a:rPr lang="en-US" sz="3200" dirty="0" smtClean="0">
                <a:solidFill>
                  <a:srgbClr val="8B2F34"/>
                </a:solidFill>
              </a:rPr>
              <a:t>Strip Plot</a:t>
            </a:r>
            <a:endParaRPr lang="en-IN" sz="3200" dirty="0">
              <a:solidFill>
                <a:srgbClr val="8B2F34"/>
              </a:solidFill>
            </a:endParaRPr>
          </a:p>
        </p:txBody>
      </p:sp>
    </p:spTree>
    <p:extLst>
      <p:ext uri="{BB962C8B-B14F-4D97-AF65-F5344CB8AC3E}">
        <p14:creationId xmlns:p14="http://schemas.microsoft.com/office/powerpoint/2010/main" val="1945167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1175658"/>
            <a:ext cx="8596668" cy="1320800"/>
          </a:xfrm>
        </p:spPr>
        <p:txBody>
          <a:bodyPr/>
          <a:lstStyle/>
          <a:p>
            <a:r>
              <a:rPr lang="en-US" dirty="0" smtClean="0">
                <a:solidFill>
                  <a:srgbClr val="002060"/>
                </a:solidFill>
              </a:rPr>
              <a:t>HYPOTHESIS TESTING</a:t>
            </a:r>
            <a:endParaRPr lang="en-IN" dirty="0">
              <a:solidFill>
                <a:srgbClr val="002060"/>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2545" t="22342" r="53820" b="20272"/>
          <a:stretch/>
        </p:blipFill>
        <p:spPr>
          <a:xfrm>
            <a:off x="619590" y="1993900"/>
            <a:ext cx="6184900" cy="4573078"/>
          </a:xfrm>
          <a:prstGeom prst="rect">
            <a:avLst/>
          </a:prstGeom>
          <a:ln w="19050">
            <a:solidFill>
              <a:schemeClr val="tx1"/>
            </a:solidFill>
          </a:ln>
        </p:spPr>
      </p:pic>
    </p:spTree>
    <p:extLst>
      <p:ext uri="{BB962C8B-B14F-4D97-AF65-F5344CB8AC3E}">
        <p14:creationId xmlns:p14="http://schemas.microsoft.com/office/powerpoint/2010/main" val="1415481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7" name="Picture 6"/>
          <p:cNvPicPr>
            <a:picLocks noChangeAspect="1"/>
          </p:cNvPicPr>
          <p:nvPr/>
        </p:nvPicPr>
        <p:blipFill rotWithShape="1">
          <a:blip r:embed="rId3"/>
          <a:srcRect l="4001" t="22342" r="53422" b="6631"/>
          <a:stretch/>
        </p:blipFill>
        <p:spPr>
          <a:xfrm>
            <a:off x="685800" y="1206499"/>
            <a:ext cx="5638800" cy="5288564"/>
          </a:xfrm>
          <a:prstGeom prst="rect">
            <a:avLst/>
          </a:prstGeom>
          <a:ln w="19050">
            <a:solidFill>
              <a:schemeClr val="tx1"/>
            </a:solidFill>
          </a:ln>
        </p:spPr>
      </p:pic>
    </p:spTree>
    <p:extLst>
      <p:ext uri="{BB962C8B-B14F-4D97-AF65-F5344CB8AC3E}">
        <p14:creationId xmlns:p14="http://schemas.microsoft.com/office/powerpoint/2010/main" val="1536047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1121229"/>
            <a:ext cx="8596668" cy="1320800"/>
          </a:xfrm>
        </p:spPr>
        <p:txBody>
          <a:bodyPr/>
          <a:lstStyle/>
          <a:p>
            <a:r>
              <a:rPr lang="en-US" dirty="0" smtClean="0">
                <a:solidFill>
                  <a:srgbClr val="002060"/>
                </a:solidFill>
              </a:rPr>
              <a:t>DATA CLEANING </a:t>
            </a:r>
            <a:endParaRPr lang="en-IN" dirty="0">
              <a:solidFill>
                <a:srgbClr val="002060"/>
              </a:solidFill>
            </a:endParaRPr>
          </a:p>
        </p:txBody>
      </p:sp>
      <p:sp>
        <p:nvSpPr>
          <p:cNvPr id="3" name="Content Placeholder 2"/>
          <p:cNvSpPr>
            <a:spLocks noGrp="1"/>
          </p:cNvSpPr>
          <p:nvPr>
            <p:ph idx="1"/>
          </p:nvPr>
        </p:nvSpPr>
        <p:spPr>
          <a:xfrm>
            <a:off x="413305" y="1964646"/>
            <a:ext cx="9018077" cy="3880773"/>
          </a:xfrm>
        </p:spPr>
        <p:txBody>
          <a:bodyPr>
            <a:noAutofit/>
          </a:bodyPr>
          <a:lstStyle/>
          <a:p>
            <a:pPr marL="0" lvl="0" indent="0">
              <a:lnSpc>
                <a:spcPct val="93000"/>
              </a:lnSpc>
              <a:spcBef>
                <a:spcPts val="0"/>
              </a:spcBef>
              <a:buNone/>
            </a:pPr>
            <a:r>
              <a:rPr lang="en-US" sz="2200" dirty="0" smtClean="0">
                <a:solidFill>
                  <a:schemeClr val="accent2">
                    <a:lumMod val="75000"/>
                  </a:schemeClr>
                </a:solidFill>
                <a:highlight>
                  <a:srgbClr val="FFFFFF"/>
                </a:highlight>
              </a:rPr>
              <a:t>Data </a:t>
            </a:r>
            <a:r>
              <a:rPr lang="en-US" sz="2200" dirty="0">
                <a:solidFill>
                  <a:schemeClr val="accent2">
                    <a:lumMod val="75000"/>
                  </a:schemeClr>
                </a:solidFill>
                <a:highlight>
                  <a:srgbClr val="FFFFFF"/>
                </a:highlight>
              </a:rPr>
              <a:t>cleaning is the process of ensuring that your data is correct, consistent and useable by identifying any errors or corruptions in the data, correcting or deleting them, or manually processing them as needed to prevent the error from happening again.</a:t>
            </a:r>
          </a:p>
          <a:p>
            <a:pPr marL="0" lvl="0" indent="0">
              <a:lnSpc>
                <a:spcPct val="93000"/>
              </a:lnSpc>
              <a:spcBef>
                <a:spcPts val="0"/>
              </a:spcBef>
              <a:buNone/>
            </a:pPr>
            <a:r>
              <a:rPr lang="en-US" sz="2200" dirty="0">
                <a:solidFill>
                  <a:schemeClr val="accent2">
                    <a:lumMod val="75000"/>
                  </a:schemeClr>
                </a:solidFill>
                <a:highlight>
                  <a:srgbClr val="FFFFFF"/>
                </a:highlight>
              </a:rPr>
              <a:t>It has been recorded in surveys that a data scientist takes 80% of his time in finding appropriate data and cleaning it.</a:t>
            </a:r>
          </a:p>
          <a:p>
            <a:pPr marL="0" lvl="0" indent="0">
              <a:lnSpc>
                <a:spcPct val="93000"/>
              </a:lnSpc>
              <a:spcBef>
                <a:spcPts val="0"/>
              </a:spcBef>
              <a:buNone/>
            </a:pPr>
            <a:endParaRPr lang="en-US" sz="2200" dirty="0">
              <a:solidFill>
                <a:schemeClr val="accent2">
                  <a:lumMod val="75000"/>
                </a:schemeClr>
              </a:solidFill>
              <a:highlight>
                <a:srgbClr val="FFFFFF"/>
              </a:highlight>
            </a:endParaRPr>
          </a:p>
          <a:p>
            <a:pPr marL="0" lvl="0" indent="0">
              <a:lnSpc>
                <a:spcPct val="93000"/>
              </a:lnSpc>
              <a:spcBef>
                <a:spcPts val="0"/>
              </a:spcBef>
              <a:buNone/>
            </a:pPr>
            <a:r>
              <a:rPr lang="en-US" sz="2200" dirty="0">
                <a:solidFill>
                  <a:schemeClr val="accent2">
                    <a:lumMod val="75000"/>
                  </a:schemeClr>
                </a:solidFill>
                <a:highlight>
                  <a:srgbClr val="FFFFFF"/>
                </a:highlight>
              </a:rPr>
              <a:t>In data cleaning, we </a:t>
            </a:r>
            <a:r>
              <a:rPr lang="en-US" sz="2200" dirty="0" smtClean="0">
                <a:solidFill>
                  <a:schemeClr val="accent2">
                    <a:lumMod val="75000"/>
                  </a:schemeClr>
                </a:solidFill>
                <a:highlight>
                  <a:srgbClr val="FFFFFF"/>
                </a:highlight>
              </a:rPr>
              <a:t>deleted both – the columns with very high </a:t>
            </a:r>
            <a:r>
              <a:rPr lang="en-US" sz="2200" dirty="0" err="1" smtClean="0">
                <a:solidFill>
                  <a:schemeClr val="accent2">
                    <a:lumMod val="75000"/>
                  </a:schemeClr>
                </a:solidFill>
                <a:highlight>
                  <a:srgbClr val="FFFFFF"/>
                </a:highlight>
              </a:rPr>
              <a:t>NaN</a:t>
            </a:r>
            <a:r>
              <a:rPr lang="en-US" sz="2200" dirty="0" smtClean="0">
                <a:solidFill>
                  <a:schemeClr val="accent2">
                    <a:lumMod val="75000"/>
                  </a:schemeClr>
                </a:solidFill>
                <a:highlight>
                  <a:srgbClr val="FFFFFF"/>
                </a:highlight>
              </a:rPr>
              <a:t> values and rows with </a:t>
            </a:r>
            <a:r>
              <a:rPr lang="en-US" sz="2200" dirty="0">
                <a:solidFill>
                  <a:schemeClr val="accent2">
                    <a:lumMod val="75000"/>
                  </a:schemeClr>
                </a:solidFill>
                <a:highlight>
                  <a:srgbClr val="FFFFFF"/>
                </a:highlight>
              </a:rPr>
              <a:t>the missing/NAN </a:t>
            </a:r>
            <a:r>
              <a:rPr lang="en-US" sz="2200" dirty="0" smtClean="0">
                <a:solidFill>
                  <a:schemeClr val="accent2">
                    <a:lumMod val="75000"/>
                  </a:schemeClr>
                </a:solidFill>
                <a:highlight>
                  <a:srgbClr val="FFFFFF"/>
                </a:highlight>
              </a:rPr>
              <a:t>values. </a:t>
            </a:r>
            <a:r>
              <a:rPr lang="en-US" sz="2200" dirty="0">
                <a:solidFill>
                  <a:schemeClr val="accent2">
                    <a:lumMod val="75000"/>
                  </a:schemeClr>
                </a:solidFill>
                <a:highlight>
                  <a:srgbClr val="FFFFFF"/>
                </a:highlight>
              </a:rPr>
              <a:t>We also dropped columns that have no purpose in the analysis. We used a library named pandas plays in data cleaning as it has many in-built functions that can be used in the process</a:t>
            </a:r>
            <a:r>
              <a:rPr lang="en-US" sz="2200" dirty="0" smtClean="0">
                <a:solidFill>
                  <a:schemeClr val="accent2">
                    <a:lumMod val="75000"/>
                  </a:schemeClr>
                </a:solidFill>
                <a:highlight>
                  <a:srgbClr val="FFFFFF"/>
                </a:highlight>
              </a:rPr>
              <a:t>.</a:t>
            </a:r>
            <a:endParaRPr lang="en-US" sz="2200" dirty="0">
              <a:solidFill>
                <a:schemeClr val="accent2">
                  <a:lumMod val="75000"/>
                </a:schemeClr>
              </a:solidFill>
              <a:highlight>
                <a:srgbClr val="FFFFFF"/>
              </a:highlight>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spTree>
    <p:extLst>
      <p:ext uri="{BB962C8B-B14F-4D97-AF65-F5344CB8AC3E}">
        <p14:creationId xmlns:p14="http://schemas.microsoft.com/office/powerpoint/2010/main" val="2939457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733" t="25000" r="59663" b="19618"/>
          <a:stretch/>
        </p:blipFill>
        <p:spPr>
          <a:xfrm>
            <a:off x="660400" y="1460499"/>
            <a:ext cx="5080000" cy="4321387"/>
          </a:xfrm>
          <a:prstGeom prst="rect">
            <a:avLst/>
          </a:prstGeom>
          <a:ln w="19050">
            <a:solidFill>
              <a:schemeClr val="tx1"/>
            </a:solidFill>
          </a:ln>
        </p:spPr>
      </p:pic>
      <p:sp>
        <p:nvSpPr>
          <p:cNvPr id="5" name="Rectangle 4"/>
          <p:cNvSpPr/>
          <p:nvPr/>
        </p:nvSpPr>
        <p:spPr>
          <a:xfrm>
            <a:off x="5740400" y="3082583"/>
            <a:ext cx="4136507" cy="1077218"/>
          </a:xfrm>
          <a:prstGeom prst="rect">
            <a:avLst/>
          </a:prstGeom>
        </p:spPr>
        <p:txBody>
          <a:bodyPr wrap="square">
            <a:spAutoFit/>
          </a:bodyPr>
          <a:lstStyle/>
          <a:p>
            <a:pPr algn="ctr"/>
            <a:r>
              <a:rPr lang="en-US" sz="3200" dirty="0" smtClean="0">
                <a:solidFill>
                  <a:srgbClr val="8B2F34"/>
                </a:solidFill>
              </a:rPr>
              <a:t>Hypothesis Testing Output Heat Map</a:t>
            </a:r>
            <a:endParaRPr lang="en-IN" sz="3200" dirty="0">
              <a:solidFill>
                <a:srgbClr val="8B2F34"/>
              </a:solidFill>
            </a:endParaRPr>
          </a:p>
        </p:txBody>
      </p:sp>
    </p:spTree>
    <p:extLst>
      <p:ext uri="{BB962C8B-B14F-4D97-AF65-F5344CB8AC3E}">
        <p14:creationId xmlns:p14="http://schemas.microsoft.com/office/powerpoint/2010/main" val="17289115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5884" t="30339" r="60662" b="17920"/>
          <a:stretch/>
        </p:blipFill>
        <p:spPr>
          <a:xfrm>
            <a:off x="850899" y="1435100"/>
            <a:ext cx="5067935" cy="4406900"/>
          </a:xfrm>
          <a:prstGeom prst="rect">
            <a:avLst/>
          </a:prstGeom>
          <a:ln w="19050">
            <a:solidFill>
              <a:schemeClr val="tx1"/>
            </a:solidFill>
          </a:ln>
        </p:spPr>
      </p:pic>
      <p:sp>
        <p:nvSpPr>
          <p:cNvPr id="5" name="Rectangle 4"/>
          <p:cNvSpPr/>
          <p:nvPr/>
        </p:nvSpPr>
        <p:spPr>
          <a:xfrm>
            <a:off x="5918834" y="3099941"/>
            <a:ext cx="4136507" cy="1077218"/>
          </a:xfrm>
          <a:prstGeom prst="rect">
            <a:avLst/>
          </a:prstGeom>
        </p:spPr>
        <p:txBody>
          <a:bodyPr wrap="square">
            <a:spAutoFit/>
          </a:bodyPr>
          <a:lstStyle/>
          <a:p>
            <a:pPr algn="ctr"/>
            <a:r>
              <a:rPr lang="en-US" sz="3200" dirty="0" smtClean="0">
                <a:solidFill>
                  <a:srgbClr val="8B2F34"/>
                </a:solidFill>
              </a:rPr>
              <a:t>Hypothesis Testing Output Line Map</a:t>
            </a:r>
            <a:endParaRPr lang="en-IN" sz="3200" dirty="0">
              <a:solidFill>
                <a:srgbClr val="8B2F34"/>
              </a:solidFill>
            </a:endParaRPr>
          </a:p>
        </p:txBody>
      </p:sp>
    </p:spTree>
    <p:extLst>
      <p:ext uri="{BB962C8B-B14F-4D97-AF65-F5344CB8AC3E}">
        <p14:creationId xmlns:p14="http://schemas.microsoft.com/office/powerpoint/2010/main" val="1512051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471" t="29868" r="63340" b="18626"/>
          <a:stretch/>
        </p:blipFill>
        <p:spPr>
          <a:xfrm>
            <a:off x="524340" y="1320800"/>
            <a:ext cx="5560280" cy="4851400"/>
          </a:xfrm>
          <a:prstGeom prst="rect">
            <a:avLst/>
          </a:prstGeom>
          <a:ln w="19050">
            <a:solidFill>
              <a:schemeClr val="tx1"/>
            </a:solidFill>
          </a:ln>
        </p:spPr>
      </p:pic>
      <p:sp>
        <p:nvSpPr>
          <p:cNvPr id="5" name="Rectangle 4"/>
          <p:cNvSpPr/>
          <p:nvPr/>
        </p:nvSpPr>
        <p:spPr>
          <a:xfrm>
            <a:off x="5943600" y="3082583"/>
            <a:ext cx="4136507" cy="1077218"/>
          </a:xfrm>
          <a:prstGeom prst="rect">
            <a:avLst/>
          </a:prstGeom>
        </p:spPr>
        <p:txBody>
          <a:bodyPr wrap="square">
            <a:spAutoFit/>
          </a:bodyPr>
          <a:lstStyle/>
          <a:p>
            <a:pPr algn="ctr"/>
            <a:r>
              <a:rPr lang="en-US" sz="3200" dirty="0" smtClean="0">
                <a:solidFill>
                  <a:srgbClr val="8B2F34"/>
                </a:solidFill>
              </a:rPr>
              <a:t>Hypothesis Testing Output Line Map</a:t>
            </a:r>
            <a:endParaRPr lang="en-IN" sz="3200" dirty="0">
              <a:solidFill>
                <a:srgbClr val="8B2F34"/>
              </a:solidFill>
            </a:endParaRPr>
          </a:p>
        </p:txBody>
      </p:sp>
    </p:spTree>
    <p:extLst>
      <p:ext uri="{BB962C8B-B14F-4D97-AF65-F5344CB8AC3E}">
        <p14:creationId xmlns:p14="http://schemas.microsoft.com/office/powerpoint/2010/main" val="928900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2" name="Picture 1"/>
          <p:cNvPicPr>
            <a:picLocks noChangeAspect="1"/>
          </p:cNvPicPr>
          <p:nvPr/>
        </p:nvPicPr>
        <p:blipFill rotWithShape="1">
          <a:blip r:embed="rId3"/>
          <a:srcRect l="3869" t="45156" r="58711" b="32501"/>
          <a:stretch/>
        </p:blipFill>
        <p:spPr>
          <a:xfrm>
            <a:off x="812799" y="1562100"/>
            <a:ext cx="6985001" cy="2344788"/>
          </a:xfrm>
          <a:prstGeom prst="rect">
            <a:avLst/>
          </a:prstGeom>
          <a:ln w="19050">
            <a:solidFill>
              <a:schemeClr val="tx1"/>
            </a:solidFill>
          </a:ln>
        </p:spPr>
      </p:pic>
      <p:sp>
        <p:nvSpPr>
          <p:cNvPr id="5" name="Rectangle 4"/>
          <p:cNvSpPr/>
          <p:nvPr/>
        </p:nvSpPr>
        <p:spPr>
          <a:xfrm>
            <a:off x="2400300" y="4478388"/>
            <a:ext cx="4136507" cy="1077218"/>
          </a:xfrm>
          <a:prstGeom prst="rect">
            <a:avLst/>
          </a:prstGeom>
        </p:spPr>
        <p:txBody>
          <a:bodyPr wrap="square">
            <a:spAutoFit/>
          </a:bodyPr>
          <a:lstStyle/>
          <a:p>
            <a:pPr algn="ctr"/>
            <a:r>
              <a:rPr lang="en-US" sz="3200" dirty="0" smtClean="0">
                <a:solidFill>
                  <a:srgbClr val="8B2F34"/>
                </a:solidFill>
              </a:rPr>
              <a:t>Hypothesis Testing Output – Final Result</a:t>
            </a:r>
            <a:endParaRPr lang="en-IN" sz="3200" dirty="0">
              <a:solidFill>
                <a:srgbClr val="8B2F34"/>
              </a:solidFill>
            </a:endParaRPr>
          </a:p>
        </p:txBody>
      </p:sp>
    </p:spTree>
    <p:extLst>
      <p:ext uri="{BB962C8B-B14F-4D97-AF65-F5344CB8AC3E}">
        <p14:creationId xmlns:p14="http://schemas.microsoft.com/office/powerpoint/2010/main" val="11516709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890" y="2832464"/>
            <a:ext cx="8596668" cy="1320800"/>
          </a:xfrm>
        </p:spPr>
        <p:txBody>
          <a:bodyPr>
            <a:noAutofit/>
          </a:bodyPr>
          <a:lstStyle/>
          <a:p>
            <a:r>
              <a:rPr lang="en-US" sz="8800" dirty="0" smtClean="0">
                <a:solidFill>
                  <a:srgbClr val="8B2F34"/>
                </a:solidFill>
              </a:rPr>
              <a:t>THANK YOU!</a:t>
            </a:r>
            <a:endParaRPr lang="en-IN" sz="8800" dirty="0">
              <a:solidFill>
                <a:srgbClr val="8B2F34"/>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spTree>
    <p:extLst>
      <p:ext uri="{BB962C8B-B14F-4D97-AF65-F5344CB8AC3E}">
        <p14:creationId xmlns:p14="http://schemas.microsoft.com/office/powerpoint/2010/main" val="1846307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4955" r="44734" b="17389"/>
          <a:stretch/>
        </p:blipFill>
        <p:spPr>
          <a:xfrm>
            <a:off x="452572" y="1489166"/>
            <a:ext cx="8676255" cy="4206240"/>
          </a:xfrm>
          <a:prstGeom prst="rect">
            <a:avLst/>
          </a:prstGeom>
        </p:spPr>
      </p:pic>
      <p:pic>
        <p:nvPicPr>
          <p:cNvPr id="3" name="Google Shape;100;p1"/>
          <p:cNvPicPr preferRelativeResize="0"/>
          <p:nvPr/>
        </p:nvPicPr>
        <p:blipFill rotWithShape="1">
          <a:blip r:embed="rId3">
            <a:alphaModFix/>
          </a:blip>
          <a:srcRect/>
          <a:stretch/>
        </p:blipFill>
        <p:spPr>
          <a:xfrm>
            <a:off x="295740" y="228600"/>
            <a:ext cx="3416300" cy="762000"/>
          </a:xfrm>
          <a:prstGeom prst="rect">
            <a:avLst/>
          </a:prstGeom>
          <a:noFill/>
          <a:ln>
            <a:noFill/>
          </a:ln>
        </p:spPr>
      </p:pic>
    </p:spTree>
    <p:extLst>
      <p:ext uri="{BB962C8B-B14F-4D97-AF65-F5344CB8AC3E}">
        <p14:creationId xmlns:p14="http://schemas.microsoft.com/office/powerpoint/2010/main" val="1654028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29068" y="1211386"/>
            <a:ext cx="8257732" cy="576262"/>
          </a:xfrm>
        </p:spPr>
        <p:txBody>
          <a:bodyPr/>
          <a:lstStyle/>
          <a:p>
            <a:pPr algn="ctr"/>
            <a:r>
              <a:rPr lang="en-US" dirty="0" smtClean="0">
                <a:solidFill>
                  <a:srgbClr val="8B2F34"/>
                </a:solidFill>
              </a:rPr>
              <a:t>After Cleaning</a:t>
            </a:r>
            <a:endParaRPr lang="en-IN" dirty="0">
              <a:solidFill>
                <a:srgbClr val="8B2F34"/>
              </a:solidFill>
            </a:endParaRPr>
          </a:p>
        </p:txBody>
      </p:sp>
      <p:pic>
        <p:nvPicPr>
          <p:cNvPr id="7"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9" name="Picture 8"/>
          <p:cNvPicPr>
            <a:picLocks noChangeAspect="1"/>
          </p:cNvPicPr>
          <p:nvPr/>
        </p:nvPicPr>
        <p:blipFill rotWithShape="1">
          <a:blip r:embed="rId3"/>
          <a:srcRect l="4264" t="34102" b="22624"/>
          <a:stretch/>
        </p:blipFill>
        <p:spPr>
          <a:xfrm>
            <a:off x="295740" y="2108200"/>
            <a:ext cx="9395007" cy="2387600"/>
          </a:xfrm>
          <a:prstGeom prst="rect">
            <a:avLst/>
          </a:prstGeom>
        </p:spPr>
      </p:pic>
    </p:spTree>
    <p:extLst>
      <p:ext uri="{BB962C8B-B14F-4D97-AF65-F5344CB8AC3E}">
        <p14:creationId xmlns:p14="http://schemas.microsoft.com/office/powerpoint/2010/main" val="2713657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0" y="990600"/>
            <a:ext cx="8596668" cy="1320800"/>
          </a:xfrm>
        </p:spPr>
        <p:txBody>
          <a:bodyPr/>
          <a:lstStyle/>
          <a:p>
            <a:r>
              <a:rPr lang="en-US" dirty="0" smtClean="0">
                <a:solidFill>
                  <a:srgbClr val="002060"/>
                </a:solidFill>
              </a:rPr>
              <a:t>EDA – WITHOUT STANDARDIZATION OR NORMALIZATION</a:t>
            </a:r>
            <a:endParaRPr lang="en-IN" dirty="0">
              <a:solidFill>
                <a:srgbClr val="002060"/>
              </a:solidFill>
            </a:endParaRPr>
          </a:p>
        </p:txBody>
      </p:sp>
      <p:pic>
        <p:nvPicPr>
          <p:cNvPr id="4"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3868" t="33161" r="51042" b="19096"/>
          <a:stretch/>
        </p:blipFill>
        <p:spPr>
          <a:xfrm>
            <a:off x="685800" y="2311400"/>
            <a:ext cx="6985000" cy="4158226"/>
          </a:xfrm>
          <a:prstGeom prst="rect">
            <a:avLst/>
          </a:prstGeom>
          <a:ln w="19050">
            <a:solidFill>
              <a:schemeClr val="tx1"/>
            </a:solidFill>
          </a:ln>
        </p:spPr>
      </p:pic>
      <p:sp>
        <p:nvSpPr>
          <p:cNvPr id="6" name="Rectangle 5"/>
          <p:cNvSpPr/>
          <p:nvPr/>
        </p:nvSpPr>
        <p:spPr>
          <a:xfrm>
            <a:off x="7995928" y="3599934"/>
            <a:ext cx="1508746" cy="523220"/>
          </a:xfrm>
          <a:prstGeom prst="rect">
            <a:avLst/>
          </a:prstGeom>
        </p:spPr>
        <p:txBody>
          <a:bodyPr wrap="none">
            <a:spAutoFit/>
          </a:bodyPr>
          <a:lstStyle/>
          <a:p>
            <a:pPr algn="ctr"/>
            <a:r>
              <a:rPr lang="en-US" sz="2800" dirty="0" smtClean="0">
                <a:solidFill>
                  <a:srgbClr val="8B2F34"/>
                </a:solidFill>
              </a:rPr>
              <a:t>Box Plot</a:t>
            </a:r>
            <a:endParaRPr lang="en-IN" sz="2800" dirty="0">
              <a:solidFill>
                <a:srgbClr val="8B2F34"/>
              </a:solidFill>
            </a:endParaRPr>
          </a:p>
        </p:txBody>
      </p:sp>
    </p:spTree>
    <p:extLst>
      <p:ext uri="{BB962C8B-B14F-4D97-AF65-F5344CB8AC3E}">
        <p14:creationId xmlns:p14="http://schemas.microsoft.com/office/powerpoint/2010/main" val="3967507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4" name="Picture 3"/>
          <p:cNvPicPr>
            <a:picLocks noChangeAspect="1"/>
          </p:cNvPicPr>
          <p:nvPr/>
        </p:nvPicPr>
        <p:blipFill rotWithShape="1">
          <a:blip r:embed="rId3"/>
          <a:srcRect l="3604" t="23519" r="49719" b="22153"/>
          <a:stretch/>
        </p:blipFill>
        <p:spPr>
          <a:xfrm>
            <a:off x="622299" y="1308100"/>
            <a:ext cx="6462651" cy="4229100"/>
          </a:xfrm>
          <a:prstGeom prst="rect">
            <a:avLst/>
          </a:prstGeom>
          <a:ln w="19050">
            <a:solidFill>
              <a:schemeClr val="tx1"/>
            </a:solidFill>
          </a:ln>
        </p:spPr>
      </p:pic>
      <p:sp>
        <p:nvSpPr>
          <p:cNvPr id="5" name="Rectangle 4"/>
          <p:cNvSpPr/>
          <p:nvPr/>
        </p:nvSpPr>
        <p:spPr>
          <a:xfrm>
            <a:off x="7603947" y="3161040"/>
            <a:ext cx="1810111" cy="523220"/>
          </a:xfrm>
          <a:prstGeom prst="rect">
            <a:avLst/>
          </a:prstGeom>
        </p:spPr>
        <p:txBody>
          <a:bodyPr wrap="none">
            <a:spAutoFit/>
          </a:bodyPr>
          <a:lstStyle/>
          <a:p>
            <a:pPr algn="ctr"/>
            <a:r>
              <a:rPr lang="en-US" sz="2800" dirty="0" smtClean="0">
                <a:solidFill>
                  <a:srgbClr val="8B2F34"/>
                </a:solidFill>
              </a:rPr>
              <a:t>Histogram</a:t>
            </a:r>
            <a:endParaRPr lang="en-IN" sz="2800" dirty="0">
              <a:solidFill>
                <a:srgbClr val="8B2F34"/>
              </a:solidFill>
            </a:endParaRPr>
          </a:p>
        </p:txBody>
      </p:sp>
    </p:spTree>
    <p:extLst>
      <p:ext uri="{BB962C8B-B14F-4D97-AF65-F5344CB8AC3E}">
        <p14:creationId xmlns:p14="http://schemas.microsoft.com/office/powerpoint/2010/main" val="975674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5" name="Picture 4"/>
          <p:cNvPicPr>
            <a:picLocks noChangeAspect="1"/>
          </p:cNvPicPr>
          <p:nvPr/>
        </p:nvPicPr>
        <p:blipFill rotWithShape="1">
          <a:blip r:embed="rId3"/>
          <a:srcRect l="2149" t="18110" r="44564" b="4985"/>
          <a:stretch/>
        </p:blipFill>
        <p:spPr>
          <a:xfrm>
            <a:off x="482599" y="1282700"/>
            <a:ext cx="5765801" cy="4678454"/>
          </a:xfrm>
          <a:prstGeom prst="rect">
            <a:avLst/>
          </a:prstGeom>
          <a:ln w="19050">
            <a:solidFill>
              <a:schemeClr val="tx1"/>
            </a:solidFill>
          </a:ln>
        </p:spPr>
      </p:pic>
      <p:pic>
        <p:nvPicPr>
          <p:cNvPr id="6" name="Picture 5"/>
          <p:cNvPicPr>
            <a:picLocks noChangeAspect="1"/>
          </p:cNvPicPr>
          <p:nvPr/>
        </p:nvPicPr>
        <p:blipFill rotWithShape="1">
          <a:blip r:embed="rId4"/>
          <a:srcRect l="4264" t="37629" r="61688" b="35089"/>
          <a:stretch/>
        </p:blipFill>
        <p:spPr>
          <a:xfrm>
            <a:off x="6451600" y="3810000"/>
            <a:ext cx="4775048" cy="2151154"/>
          </a:xfrm>
          <a:prstGeom prst="rect">
            <a:avLst/>
          </a:prstGeom>
          <a:ln w="19050">
            <a:solidFill>
              <a:schemeClr val="tx1"/>
            </a:solidFill>
          </a:ln>
        </p:spPr>
      </p:pic>
      <p:sp>
        <p:nvSpPr>
          <p:cNvPr id="7" name="Rectangle 6"/>
          <p:cNvSpPr/>
          <p:nvPr/>
        </p:nvSpPr>
        <p:spPr>
          <a:xfrm>
            <a:off x="6914443" y="2456934"/>
            <a:ext cx="1919116" cy="584775"/>
          </a:xfrm>
          <a:prstGeom prst="rect">
            <a:avLst/>
          </a:prstGeom>
        </p:spPr>
        <p:txBody>
          <a:bodyPr wrap="none">
            <a:spAutoFit/>
          </a:bodyPr>
          <a:lstStyle/>
          <a:p>
            <a:pPr algn="ctr"/>
            <a:r>
              <a:rPr lang="en-US" sz="3200" dirty="0" smtClean="0">
                <a:solidFill>
                  <a:srgbClr val="8B2F34"/>
                </a:solidFill>
              </a:rPr>
              <a:t>Heat Map</a:t>
            </a:r>
            <a:endParaRPr lang="en-IN" sz="3200" dirty="0">
              <a:solidFill>
                <a:srgbClr val="8B2F34"/>
              </a:solidFill>
            </a:endParaRPr>
          </a:p>
        </p:txBody>
      </p:sp>
    </p:spTree>
    <p:extLst>
      <p:ext uri="{BB962C8B-B14F-4D97-AF65-F5344CB8AC3E}">
        <p14:creationId xmlns:p14="http://schemas.microsoft.com/office/powerpoint/2010/main" val="1681013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00;p1"/>
          <p:cNvPicPr preferRelativeResize="0"/>
          <p:nvPr/>
        </p:nvPicPr>
        <p:blipFill rotWithShape="1">
          <a:blip r:embed="rId2">
            <a:alphaModFix/>
          </a:blip>
          <a:srcRect/>
          <a:stretch/>
        </p:blipFill>
        <p:spPr>
          <a:xfrm>
            <a:off x="295740" y="228600"/>
            <a:ext cx="3416300" cy="762000"/>
          </a:xfrm>
          <a:prstGeom prst="rect">
            <a:avLst/>
          </a:prstGeom>
          <a:noFill/>
          <a:ln>
            <a:noFill/>
          </a:ln>
        </p:spPr>
      </p:pic>
      <p:pic>
        <p:nvPicPr>
          <p:cNvPr id="4" name="Picture 3"/>
          <p:cNvPicPr>
            <a:picLocks noChangeAspect="1"/>
          </p:cNvPicPr>
          <p:nvPr/>
        </p:nvPicPr>
        <p:blipFill>
          <a:blip r:embed="rId3"/>
          <a:stretch>
            <a:fillRect/>
          </a:stretch>
        </p:blipFill>
        <p:spPr>
          <a:xfrm>
            <a:off x="630237" y="1223962"/>
            <a:ext cx="5784068" cy="5400000"/>
          </a:xfrm>
          <a:prstGeom prst="rect">
            <a:avLst/>
          </a:prstGeom>
          <a:ln w="19050">
            <a:solidFill>
              <a:schemeClr val="tx1"/>
            </a:solidFill>
          </a:ln>
        </p:spPr>
      </p:pic>
      <p:pic>
        <p:nvPicPr>
          <p:cNvPr id="5" name="Picture 4"/>
          <p:cNvPicPr>
            <a:picLocks noChangeAspect="1"/>
          </p:cNvPicPr>
          <p:nvPr/>
        </p:nvPicPr>
        <p:blipFill rotWithShape="1">
          <a:blip r:embed="rId4"/>
          <a:srcRect l="4132" t="31280" r="55407" b="35089"/>
          <a:stretch/>
        </p:blipFill>
        <p:spPr>
          <a:xfrm>
            <a:off x="6851162" y="3848100"/>
            <a:ext cx="4185138" cy="1955800"/>
          </a:xfrm>
          <a:prstGeom prst="rect">
            <a:avLst/>
          </a:prstGeom>
          <a:ln w="19050">
            <a:solidFill>
              <a:schemeClr val="tx1"/>
            </a:solidFill>
          </a:ln>
        </p:spPr>
      </p:pic>
      <p:sp>
        <p:nvSpPr>
          <p:cNvPr id="6" name="Rectangle 5"/>
          <p:cNvSpPr/>
          <p:nvPr/>
        </p:nvSpPr>
        <p:spPr>
          <a:xfrm>
            <a:off x="6919254" y="2456934"/>
            <a:ext cx="1909497" cy="584775"/>
          </a:xfrm>
          <a:prstGeom prst="rect">
            <a:avLst/>
          </a:prstGeom>
        </p:spPr>
        <p:txBody>
          <a:bodyPr wrap="none">
            <a:spAutoFit/>
          </a:bodyPr>
          <a:lstStyle/>
          <a:p>
            <a:pPr algn="ctr"/>
            <a:r>
              <a:rPr lang="en-US" sz="3200" dirty="0" smtClean="0">
                <a:solidFill>
                  <a:srgbClr val="8B2F34"/>
                </a:solidFill>
              </a:rPr>
              <a:t>Strip Plot</a:t>
            </a:r>
            <a:endParaRPr lang="en-IN" sz="3200" dirty="0">
              <a:solidFill>
                <a:srgbClr val="8B2F34"/>
              </a:solidFill>
            </a:endParaRPr>
          </a:p>
        </p:txBody>
      </p:sp>
    </p:spTree>
    <p:extLst>
      <p:ext uri="{BB962C8B-B14F-4D97-AF65-F5344CB8AC3E}">
        <p14:creationId xmlns:p14="http://schemas.microsoft.com/office/powerpoint/2010/main" val="4234976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331</TotalTime>
  <Words>319</Words>
  <Application>Microsoft Office PowerPoint</Application>
  <PresentationFormat>Widescreen</PresentationFormat>
  <Paragraphs>45</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Trebuchet MS</vt:lpstr>
      <vt:lpstr>Wingdings 3</vt:lpstr>
      <vt:lpstr>Facet</vt:lpstr>
      <vt:lpstr>FLIGHT DELAY PREDICTION DATA SET</vt:lpstr>
      <vt:lpstr>DESCRIPTION OF DATA SET</vt:lpstr>
      <vt:lpstr>DATA CLEANING </vt:lpstr>
      <vt:lpstr>PowerPoint Presentation</vt:lpstr>
      <vt:lpstr>PowerPoint Presentation</vt:lpstr>
      <vt:lpstr>EDA – WITHOUT STANDARDIZATION OR NORMALIZATION</vt:lpstr>
      <vt:lpstr>PowerPoint Presentation</vt:lpstr>
      <vt:lpstr>PowerPoint Presentation</vt:lpstr>
      <vt:lpstr>PowerPoint Presentation</vt:lpstr>
      <vt:lpstr>PowerPoint Presentation</vt:lpstr>
      <vt:lpstr>PowerPoint Presentation</vt:lpstr>
      <vt:lpstr>STANDARDIZATION AND NORMALIZATION</vt:lpstr>
      <vt:lpstr>PowerPoint Presentation</vt:lpstr>
      <vt:lpstr>PowerPoint Presentation</vt:lpstr>
      <vt:lpstr>EDA – WITH STANDARDIZATION AND NORMALIZATION</vt:lpstr>
      <vt:lpstr>PowerPoint Presentation</vt:lpstr>
      <vt:lpstr>PowerPoint Presentation</vt:lpstr>
      <vt:lpstr>PowerPoint Presentation</vt:lpstr>
      <vt:lpstr>PowerPoint Presentation</vt:lpstr>
      <vt:lpstr>SAMPLING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 DATA SET</dc:title>
  <dc:creator>Toshani</dc:creator>
  <cp:lastModifiedBy>Toshani</cp:lastModifiedBy>
  <cp:revision>21</cp:revision>
  <dcterms:created xsi:type="dcterms:W3CDTF">2020-11-11T15:02:06Z</dcterms:created>
  <dcterms:modified xsi:type="dcterms:W3CDTF">2020-11-11T20:33:24Z</dcterms:modified>
</cp:coreProperties>
</file>